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6" r:id="rId23"/>
    <p:sldId id="287" r:id="rId24"/>
    <p:sldId id="288" r:id="rId25"/>
    <p:sldId id="289" r:id="rId2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Gill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C8D8F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608"/>
  </p:normalViewPr>
  <p:slideViewPr>
    <p:cSldViewPr snapToGrid="0" snapToObjects="1">
      <p:cViewPr varScale="1">
        <p:scale>
          <a:sx n="69" d="100"/>
          <a:sy n="69" d="100"/>
        </p:scale>
        <p:origin x="22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5" name="Shape 1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Spirit stopped communicating with Earth on March 22, 2010, after it got stuck in a sand trap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Pioneer 10 1973 flyby Jupiter &amp; moons</a:t>
            </a:r>
          </a:p>
          <a:p>
            <a:r>
              <a:t>Pioneer 11 1974 flyby Jupiter &amp; Saturn</a:t>
            </a:r>
          </a:p>
          <a:p>
            <a:r>
              <a:t>Voyager 1 &amp; 2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Image"/>
          <p:cNvSpPr>
            <a:spLocks noGrp="1"/>
          </p:cNvSpPr>
          <p:nvPr>
            <p:ph type="pic" sz="half" idx="13"/>
          </p:nvPr>
        </p:nvSpPr>
        <p:spPr>
          <a:xfrm>
            <a:off x="6946900" y="1447800"/>
            <a:ext cx="4572000" cy="6853881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635000" y="1524000"/>
            <a:ext cx="5867400" cy="3302000"/>
          </a:xfrm>
          <a:prstGeom prst="rect">
            <a:avLst/>
          </a:prstGeom>
        </p:spPr>
        <p:txBody>
          <a:bodyPr anchor="b"/>
          <a:lstStyle>
            <a:lvl1pPr>
              <a:defRPr sz="7000"/>
            </a:lvl1pPr>
          </a:lstStyle>
          <a:p>
            <a:r>
              <a:t>Title Text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4902200"/>
            <a:ext cx="5867400" cy="3302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mage"/>
          <p:cNvSpPr>
            <a:spLocks noGrp="1"/>
          </p:cNvSpPr>
          <p:nvPr>
            <p:ph type="pic" sz="half" idx="13"/>
          </p:nvPr>
        </p:nvSpPr>
        <p:spPr>
          <a:xfrm>
            <a:off x="6946900" y="1447800"/>
            <a:ext cx="4572000" cy="6853881"/>
          </a:xfrm>
          <a:prstGeom prst="rect">
            <a:avLst/>
          </a:prstGeom>
          <a:effectLst>
            <a:reflection stA="50000" endPos="40000" dir="5400000" sy="-100000" algn="bl" rotWithShape="0"/>
          </a:effectLst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98" name="Title Text"/>
          <p:cNvSpPr txBox="1">
            <a:spLocks noGrp="1"/>
          </p:cNvSpPr>
          <p:nvPr>
            <p:ph type="title"/>
          </p:nvPr>
        </p:nvSpPr>
        <p:spPr>
          <a:xfrm>
            <a:off x="635000" y="1524000"/>
            <a:ext cx="5867400" cy="3302000"/>
          </a:xfrm>
          <a:prstGeom prst="rect">
            <a:avLst/>
          </a:prstGeom>
        </p:spPr>
        <p:txBody>
          <a:bodyPr anchor="b"/>
          <a:lstStyle>
            <a:lvl1pPr>
              <a:defRPr sz="7000"/>
            </a:lvl1pPr>
          </a:lstStyle>
          <a:p>
            <a:r>
              <a:t>Title Text</a:t>
            </a:r>
          </a:p>
        </p:txBody>
      </p:sp>
      <p:sp>
        <p:nvSpPr>
          <p:cNvPr id="9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4902200"/>
            <a:ext cx="5867400" cy="3302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Image"/>
          <p:cNvSpPr>
            <a:spLocks noGrp="1"/>
          </p:cNvSpPr>
          <p:nvPr>
            <p:ph type="pic" sz="quarter" idx="13"/>
          </p:nvPr>
        </p:nvSpPr>
        <p:spPr>
          <a:xfrm>
            <a:off x="7200900" y="2578100"/>
            <a:ext cx="4064000" cy="6092339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10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772400" y="2768600"/>
            <a:ext cx="39624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36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>
            <a:normAutofit/>
          </a:bodyPr>
          <a:lstStyle>
            <a:lvl1pPr marL="444500" indent="-444500">
              <a:spcBef>
                <a:spcPts val="4200"/>
              </a:spcBef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indent="-444500">
              <a:spcBef>
                <a:spcPts val="4200"/>
              </a:spcBef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indent="-444500">
              <a:spcBef>
                <a:spcPts val="4200"/>
              </a:spcBef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indent="-444500">
              <a:spcBef>
                <a:spcPts val="4200"/>
              </a:spcBef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indent="-444500">
              <a:spcBef>
                <a:spcPts val="4200"/>
              </a:spcBef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 anchor="t"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/>
          <a:lstStyle>
            <a:lvl1pPr>
              <a:spcBef>
                <a:spcPts val="2400"/>
              </a:spcBef>
            </a:lvl1pPr>
            <a:lvl2pPr>
              <a:spcBef>
                <a:spcPts val="2400"/>
              </a:spcBef>
            </a:lvl2pPr>
            <a:lvl3pPr>
              <a:spcBef>
                <a:spcPts val="2400"/>
              </a:spcBef>
            </a:lvl3pPr>
            <a:lvl4pPr>
              <a:spcBef>
                <a:spcPts val="2400"/>
              </a:spcBef>
            </a:lvl4pPr>
            <a:lvl5pPr>
              <a:spcBef>
                <a:spcPts val="24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 numCol="2" spcCol="523240" anchor="t"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Image"/>
          <p:cNvSpPr>
            <a:spLocks noGrp="1"/>
          </p:cNvSpPr>
          <p:nvPr>
            <p:ph type="pic" sz="half" idx="13"/>
          </p:nvPr>
        </p:nvSpPr>
        <p:spPr>
          <a:xfrm>
            <a:off x="2755900" y="1803400"/>
            <a:ext cx="6854401" cy="4572001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70" name="Title Text"/>
          <p:cNvSpPr txBox="1"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Image"/>
          <p:cNvSpPr>
            <a:spLocks noGrp="1"/>
          </p:cNvSpPr>
          <p:nvPr>
            <p:ph type="pic" sz="half" idx="13"/>
          </p:nvPr>
        </p:nvSpPr>
        <p:spPr>
          <a:xfrm>
            <a:off x="2755900" y="1803400"/>
            <a:ext cx="6854401" cy="4572001"/>
          </a:xfrm>
          <a:prstGeom prst="rect">
            <a:avLst/>
          </a:prstGeom>
          <a:effectLst>
            <a:reflection stA="50000" endPos="40000" dir="5400000" sy="-100000" algn="bl" rotWithShape="0"/>
          </a:effectLst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79" name="Title Text"/>
          <p:cNvSpPr txBox="1"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9pPr>
    </p:titleStyle>
    <p:bodyStyle>
      <a:lvl1pPr marL="8890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1pPr>
      <a:lvl2pPr marL="13335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2pPr>
      <a:lvl3pPr marL="17780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3pPr>
      <a:lvl4pPr marL="22225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4pPr>
      <a:lvl5pPr marL="26670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5pPr>
      <a:lvl6pPr marL="30226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6pPr>
      <a:lvl7pPr marL="33782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7pPr>
      <a:lvl8pPr marL="37338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8pPr>
      <a:lvl9pPr marL="40894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gif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png"/><Relationship Id="rId9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52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www.preschools4all.com/image-files/outer-space-planets.jpg">
            <a:extLst>
              <a:ext uri="{FF2B5EF4-FFF2-40B4-BE49-F238E27FC236}">
                <a16:creationId xmlns:a16="http://schemas.microsoft.com/office/drawing/2014/main" id="{DD78DC07-05B4-E345-B5AE-C2586C49D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10437" y="1843029"/>
            <a:ext cx="6259363" cy="4710171"/>
          </a:xfrm>
          <a:prstGeom prst="rect">
            <a:avLst/>
          </a:prstGeom>
          <a:solidFill>
            <a:srgbClr val="FFFFFF"/>
          </a:solidFill>
          <a:effectLst>
            <a:reflection stA="50000" endPos="40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The Planets"/>
          <p:cNvSpPr txBox="1">
            <a:spLocks noGrp="1"/>
          </p:cNvSpPr>
          <p:nvPr>
            <p:ph type="title"/>
          </p:nvPr>
        </p:nvSpPr>
        <p:spPr>
          <a:xfrm>
            <a:off x="635000" y="1524000"/>
            <a:ext cx="5867400" cy="3302000"/>
          </a:xfrm>
        </p:spPr>
        <p:txBody>
          <a:bodyPr anchor="b">
            <a:normAutofit/>
          </a:bodyPr>
          <a:lstStyle/>
          <a:p>
            <a:r>
              <a:t>The Planets</a:t>
            </a:r>
          </a:p>
        </p:txBody>
      </p:sp>
      <p:sp>
        <p:nvSpPr>
          <p:cNvPr id="147" name="Double-click to edit"/>
          <p:cNvSpPr txBox="1">
            <a:spLocks noGrp="1"/>
          </p:cNvSpPr>
          <p:nvPr>
            <p:ph type="body" sz="quarter" idx="1"/>
          </p:nvPr>
        </p:nvSpPr>
        <p:spPr>
          <a:xfrm>
            <a:off x="635000" y="4902200"/>
            <a:ext cx="5867400" cy="3302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CA" dirty="0"/>
              <a:t>Science 10</a:t>
            </a:r>
            <a:endParaRPr lang="en-CA"/>
          </a:p>
          <a:p>
            <a:pPr>
              <a:spcAft>
                <a:spcPts val="600"/>
              </a:spcAft>
            </a:pPr>
            <a:r>
              <a:rPr lang="en-CA" dirty="0"/>
              <a:t>Astronomy</a:t>
            </a:r>
            <a:endParaRPr lang="en-CA"/>
          </a:p>
          <a:p>
            <a:pPr>
              <a:spcAft>
                <a:spcPts val="600"/>
              </a:spcAft>
            </a:pPr>
            <a:endParaRPr lang="en-CA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771" y="169705"/>
            <a:ext cx="4142571" cy="3106929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Martian sunset take by…"/>
          <p:cNvSpPr txBox="1"/>
          <p:nvPr/>
        </p:nvSpPr>
        <p:spPr>
          <a:xfrm>
            <a:off x="7756729" y="3006154"/>
            <a:ext cx="5282655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Martian sunset take by </a:t>
            </a:r>
          </a:p>
          <a:p>
            <a:r>
              <a:t>Spirit rover, may 2005</a:t>
            </a:r>
          </a:p>
        </p:txBody>
      </p:sp>
      <p:pic>
        <p:nvPicPr>
          <p:cNvPr id="191" name="PIA22960-16.jpg" descr="PIA22960-16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449" y="4533502"/>
            <a:ext cx="8561433" cy="4818864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Mars rover Curiosity selfie,…"/>
          <p:cNvSpPr txBox="1"/>
          <p:nvPr/>
        </p:nvSpPr>
        <p:spPr>
          <a:xfrm>
            <a:off x="218035" y="8038390"/>
            <a:ext cx="6266893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Mars rover Curiosity selfie, </a:t>
            </a:r>
          </a:p>
          <a:p>
            <a:r>
              <a:t>May 29, 2019</a:t>
            </a:r>
          </a:p>
        </p:txBody>
      </p:sp>
      <p:pic>
        <p:nvPicPr>
          <p:cNvPr id="193" name="mer.jpg" descr="mer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531" y="257082"/>
            <a:ext cx="4415523" cy="35324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664" y="1672832"/>
            <a:ext cx="10315472" cy="5673510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The Outer Planets"/>
          <p:cNvSpPr txBox="1">
            <a:spLocks noGrp="1"/>
          </p:cNvSpPr>
          <p:nvPr>
            <p:ph type="title"/>
          </p:nvPr>
        </p:nvSpPr>
        <p:spPr>
          <a:xfrm>
            <a:off x="1270000" y="-28107"/>
            <a:ext cx="10464800" cy="2438401"/>
          </a:xfrm>
          <a:prstGeom prst="rect">
            <a:avLst/>
          </a:prstGeom>
        </p:spPr>
        <p:txBody>
          <a:bodyPr/>
          <a:lstStyle/>
          <a:p>
            <a:r>
              <a:t>The Outer Planets</a:t>
            </a:r>
          </a:p>
        </p:txBody>
      </p:sp>
      <p:sp>
        <p:nvSpPr>
          <p:cNvPr id="199" name="AKA the Gas Giants…"/>
          <p:cNvSpPr txBox="1">
            <a:spLocks noGrp="1"/>
          </p:cNvSpPr>
          <p:nvPr>
            <p:ph type="body" sz="half" idx="1"/>
          </p:nvPr>
        </p:nvSpPr>
        <p:spPr>
          <a:xfrm>
            <a:off x="846192" y="7010279"/>
            <a:ext cx="11312416" cy="231964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AKA the Gas Giants</a:t>
            </a:r>
          </a:p>
          <a:p>
            <a:r>
              <a:t>Farther away, large , gaseous, windy &amp; violent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897" y="2171980"/>
            <a:ext cx="3564088" cy="6068581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Visiting the Gas Giants"/>
          <p:cNvSpPr txBox="1">
            <a:spLocks noGrp="1"/>
          </p:cNvSpPr>
          <p:nvPr>
            <p:ph type="title"/>
          </p:nvPr>
        </p:nvSpPr>
        <p:spPr>
          <a:xfrm>
            <a:off x="20669" y="254000"/>
            <a:ext cx="10464801" cy="1801510"/>
          </a:xfrm>
          <a:prstGeom prst="rect">
            <a:avLst/>
          </a:prstGeom>
        </p:spPr>
        <p:txBody>
          <a:bodyPr/>
          <a:lstStyle/>
          <a:p>
            <a:r>
              <a:t>Visiting the Gas Giants</a:t>
            </a:r>
          </a:p>
        </p:txBody>
      </p:sp>
      <p:pic>
        <p:nvPicPr>
          <p:cNvPr id="20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5752" y="7119093"/>
            <a:ext cx="3301774" cy="2580075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Voyager 1"/>
          <p:cNvSpPr txBox="1"/>
          <p:nvPr/>
        </p:nvSpPr>
        <p:spPr>
          <a:xfrm>
            <a:off x="10161978" y="7102548"/>
            <a:ext cx="1303933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Voyager 1 </a:t>
            </a:r>
          </a:p>
        </p:txBody>
      </p:sp>
      <p:pic>
        <p:nvPicPr>
          <p:cNvPr id="205" name="Z43CGPHR64I6DEXRDSNT4NHZY4.jpg" descr="Z43CGPHR64I6DEXRDSNT4NHZY4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5831" y="835572"/>
            <a:ext cx="2501615" cy="1801510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Pioneer 10"/>
          <p:cNvSpPr txBox="1"/>
          <p:nvPr/>
        </p:nvSpPr>
        <p:spPr>
          <a:xfrm>
            <a:off x="11409519" y="2155701"/>
            <a:ext cx="1347180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Pioneer 10</a:t>
            </a:r>
          </a:p>
        </p:txBody>
      </p:sp>
      <p:pic>
        <p:nvPicPr>
          <p:cNvPr id="207" name="saturnx.gif" descr="saturnx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7964" y="6722839"/>
            <a:ext cx="1725954" cy="22190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18bg.jpg" descr="18bg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9984" y="8452071"/>
            <a:ext cx="926171" cy="926171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Enceladus"/>
          <p:cNvSpPr txBox="1"/>
          <p:nvPr/>
        </p:nvSpPr>
        <p:spPr>
          <a:xfrm>
            <a:off x="4643053" y="9218040"/>
            <a:ext cx="1220032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Enceladus</a:t>
            </a:r>
          </a:p>
        </p:txBody>
      </p:sp>
      <p:sp>
        <p:nvSpPr>
          <p:cNvPr id="210" name="Saturn"/>
          <p:cNvSpPr txBox="1"/>
          <p:nvPr/>
        </p:nvSpPr>
        <p:spPr>
          <a:xfrm>
            <a:off x="6080106" y="8407595"/>
            <a:ext cx="844588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Saturn</a:t>
            </a:r>
          </a:p>
        </p:txBody>
      </p:sp>
      <p:pic>
        <p:nvPicPr>
          <p:cNvPr id="211" name="redspotx.gif" descr="redspotx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18" y="7529356"/>
            <a:ext cx="2342075" cy="2219084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Jupiter"/>
          <p:cNvSpPr txBox="1"/>
          <p:nvPr/>
        </p:nvSpPr>
        <p:spPr>
          <a:xfrm>
            <a:off x="190617" y="7488792"/>
            <a:ext cx="856730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Jupiter</a:t>
            </a:r>
          </a:p>
        </p:txBody>
      </p:sp>
      <p:pic>
        <p:nvPicPr>
          <p:cNvPr id="213" name="2bg.jpg" descr="2bg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5098" y="6960605"/>
            <a:ext cx="1603233" cy="1475476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Neptune"/>
          <p:cNvSpPr txBox="1"/>
          <p:nvPr/>
        </p:nvSpPr>
        <p:spPr>
          <a:xfrm>
            <a:off x="4339609" y="7982410"/>
            <a:ext cx="1112255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Neptune</a:t>
            </a:r>
          </a:p>
        </p:txBody>
      </p:sp>
      <p:pic>
        <p:nvPicPr>
          <p:cNvPr id="215" name="5bg.jpg" descr="5bg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39872" y="8177419"/>
            <a:ext cx="1220032" cy="1475476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Uranus"/>
          <p:cNvSpPr txBox="1"/>
          <p:nvPr/>
        </p:nvSpPr>
        <p:spPr>
          <a:xfrm>
            <a:off x="2586802" y="9218040"/>
            <a:ext cx="92617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Uranus</a:t>
            </a:r>
          </a:p>
        </p:txBody>
      </p:sp>
      <p:sp>
        <p:nvSpPr>
          <p:cNvPr id="217" name="9 spacecraft have be sent to explore the outer planets…"/>
          <p:cNvSpPr txBox="1">
            <a:spLocks noGrp="1"/>
          </p:cNvSpPr>
          <p:nvPr>
            <p:ph type="body" sz="half" idx="1"/>
          </p:nvPr>
        </p:nvSpPr>
        <p:spPr>
          <a:xfrm>
            <a:off x="449533" y="1863158"/>
            <a:ext cx="7734485" cy="5656351"/>
          </a:xfrm>
          <a:prstGeom prst="rect">
            <a:avLst/>
          </a:prstGeom>
        </p:spPr>
        <p:txBody>
          <a:bodyPr anchor="t">
            <a:normAutofit lnSpcReduction="10000"/>
          </a:bodyPr>
          <a:lstStyle/>
          <a:p>
            <a:pPr marL="764540" indent="-491490" defTabSz="502412">
              <a:spcBef>
                <a:spcPts val="2000"/>
              </a:spcBef>
              <a:defRPr sz="3612"/>
            </a:pPr>
            <a:r>
              <a:t>9 spacecraft have be sent to explore the outer planets</a:t>
            </a:r>
          </a:p>
          <a:p>
            <a:pPr marL="764540" indent="-491490" defTabSz="502412">
              <a:spcBef>
                <a:spcPts val="2000"/>
              </a:spcBef>
              <a:defRPr sz="3612"/>
            </a:pPr>
            <a:r>
              <a:t>Starting with Pioneer 10 in 1973 to Jupiter</a:t>
            </a:r>
          </a:p>
          <a:p>
            <a:pPr marL="764540" indent="-491490" defTabSz="502412">
              <a:spcBef>
                <a:spcPts val="2000"/>
              </a:spcBef>
              <a:defRPr sz="3612"/>
            </a:pPr>
            <a:r>
              <a:t>NASA sent out 2 space craft, voyager 1 &amp; 2 in 1977</a:t>
            </a:r>
          </a:p>
          <a:p>
            <a:pPr marL="1146810" lvl="1" indent="-491490" defTabSz="502412">
              <a:spcBef>
                <a:spcPts val="2000"/>
              </a:spcBef>
              <a:defRPr sz="3612"/>
            </a:pPr>
            <a:r>
              <a:t>Voyager 1 entered interstellar space in 2012 and Voyager 2 in 2018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" grpId="1" build="p" bldLvl="5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Visiting the Gas Giants"/>
          <p:cNvSpPr txBox="1">
            <a:spLocks noGrp="1"/>
          </p:cNvSpPr>
          <p:nvPr>
            <p:ph type="title"/>
          </p:nvPr>
        </p:nvSpPr>
        <p:spPr>
          <a:xfrm>
            <a:off x="20669" y="254000"/>
            <a:ext cx="10464801" cy="2438400"/>
          </a:xfrm>
          <a:prstGeom prst="rect">
            <a:avLst/>
          </a:prstGeom>
        </p:spPr>
        <p:txBody>
          <a:bodyPr/>
          <a:lstStyle/>
          <a:p>
            <a:r>
              <a:t>Visiting the Gas Giants</a:t>
            </a:r>
          </a:p>
        </p:txBody>
      </p:sp>
      <p:sp>
        <p:nvSpPr>
          <p:cNvPr id="222" name="Galileo 1995-2003 orbit Jupiter &amp; moons…"/>
          <p:cNvSpPr txBox="1">
            <a:spLocks noGrp="1"/>
          </p:cNvSpPr>
          <p:nvPr>
            <p:ph type="body" idx="1"/>
          </p:nvPr>
        </p:nvSpPr>
        <p:spPr>
          <a:xfrm>
            <a:off x="337164" y="2574381"/>
            <a:ext cx="9219249" cy="6444307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t>Galileo 1995-2003 orbit Jupiter &amp; moons</a:t>
            </a:r>
          </a:p>
          <a:p>
            <a:r>
              <a:t>Cassini-Huygens launched in 1997.  Mission to explore Saturn, its rings and moons, with a focus on Titan</a:t>
            </a:r>
          </a:p>
          <a:p>
            <a:r>
              <a:t>New Horizons sent to study Pluto &amp; its moon</a:t>
            </a:r>
          </a:p>
          <a:p>
            <a:r>
              <a:t>Juno mission to Jupiter 2016-2021</a:t>
            </a:r>
          </a:p>
        </p:txBody>
      </p:sp>
      <p:pic>
        <p:nvPicPr>
          <p:cNvPr id="223" name="PIA17171-640x350.jpg" descr="PIA17171-640x35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1003" y="7448055"/>
            <a:ext cx="4252561" cy="23256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Saturns-Moon-Titan2.jpg" descr="Saturns-Moon-Titan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7634" y="443658"/>
            <a:ext cx="2059084" cy="20590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nh-charon-neutral-bright-release_0.jpg" descr="nh-charon-neutral-bright-release_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5579" y="2566073"/>
            <a:ext cx="1511038" cy="1511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300px-Juno_spacecraft_model_1.png" descr="300px-Juno_spacecraft_model_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1592" y="4430252"/>
            <a:ext cx="2371167" cy="2537149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Titan"/>
          <p:cNvSpPr txBox="1"/>
          <p:nvPr/>
        </p:nvSpPr>
        <p:spPr>
          <a:xfrm>
            <a:off x="11817634" y="1957633"/>
            <a:ext cx="696293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Titan</a:t>
            </a:r>
          </a:p>
        </p:txBody>
      </p:sp>
      <p:sp>
        <p:nvSpPr>
          <p:cNvPr id="228" name="Pluto’s moon Charon"/>
          <p:cNvSpPr txBox="1"/>
          <p:nvPr/>
        </p:nvSpPr>
        <p:spPr>
          <a:xfrm>
            <a:off x="10305045" y="3530497"/>
            <a:ext cx="2524262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Pluto’s moon Charon</a:t>
            </a:r>
          </a:p>
        </p:txBody>
      </p:sp>
      <p:sp>
        <p:nvSpPr>
          <p:cNvPr id="229" name="Juno"/>
          <p:cNvSpPr txBox="1"/>
          <p:nvPr/>
        </p:nvSpPr>
        <p:spPr>
          <a:xfrm>
            <a:off x="11500142" y="5710747"/>
            <a:ext cx="612118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Juno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335636 -0.306017" pathEditMode="relative">
                                      <p:cBhvr>
                                        <p:cTn id="29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mp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1000" fill="hold"/>
                                        <p:tgtEl>
                                          <p:spTgt spid="223"/>
                                        </p:tgtEl>
                                      </p:cBhvr>
                                      <p:by x="277100" y="2771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1" build="p" bldLvl="5" animBg="1" advAuto="0"/>
      <p:bldP spid="223" grpId="3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3 Questions to Discu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 Questions to Discuss</a:t>
            </a:r>
          </a:p>
        </p:txBody>
      </p:sp>
      <p:sp>
        <p:nvSpPr>
          <p:cNvPr id="253" name="1. Why are gas giants always far away from the star they orbit?…"/>
          <p:cNvSpPr txBox="1">
            <a:spLocks noGrp="1"/>
          </p:cNvSpPr>
          <p:nvPr>
            <p:ph type="body" idx="1"/>
          </p:nvPr>
        </p:nvSpPr>
        <p:spPr>
          <a:xfrm>
            <a:off x="744717" y="2262956"/>
            <a:ext cx="11515366" cy="6937800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defRPr sz="3000"/>
            </a:pPr>
            <a:r>
              <a:t>1. Why are gas giants always far away from the star they orbit?</a:t>
            </a:r>
          </a:p>
          <a:p>
            <a:pPr>
              <a:defRPr sz="3000"/>
            </a:pPr>
            <a:endParaRPr/>
          </a:p>
          <a:p>
            <a:pPr>
              <a:defRPr sz="3000"/>
            </a:pPr>
            <a:endParaRPr/>
          </a:p>
          <a:p>
            <a:pPr>
              <a:defRPr sz="3000"/>
            </a:pPr>
            <a:r>
              <a:t>2. Can you fly through Jupiter?  Why or why not?</a:t>
            </a:r>
          </a:p>
          <a:p>
            <a:pPr>
              <a:defRPr sz="3000"/>
            </a:pPr>
            <a:endParaRPr/>
          </a:p>
          <a:p>
            <a:pPr>
              <a:defRPr sz="3000"/>
            </a:pPr>
            <a:endParaRPr/>
          </a:p>
          <a:p>
            <a:pPr>
              <a:defRPr sz="3000"/>
            </a:pPr>
            <a:r>
              <a:t>3. Why is Jupiter critical to life on Earth?</a:t>
            </a:r>
          </a:p>
        </p:txBody>
      </p:sp>
      <p:pic>
        <p:nvPicPr>
          <p:cNvPr id="25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36" y="5065105"/>
            <a:ext cx="1491810" cy="16488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75" y="2971577"/>
            <a:ext cx="2095501" cy="1181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TPS 1: Gas Giant Formation</a:t>
            </a:r>
          </a:p>
        </p:txBody>
      </p:sp>
      <p:sp>
        <p:nvSpPr>
          <p:cNvPr id="258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952500" y="2027368"/>
            <a:ext cx="11099800" cy="1210429"/>
          </a:xfrm>
          <a:prstGeom prst="rect">
            <a:avLst/>
          </a:prstGeom>
        </p:spPr>
        <p:txBody>
          <a:bodyPr/>
          <a:lstStyle>
            <a:lvl1pPr marL="544068" indent="-544068">
              <a:spcBef>
                <a:spcPts val="800"/>
              </a:spcBef>
              <a:defRPr sz="3400"/>
            </a:lvl1pPr>
          </a:lstStyle>
          <a:p>
            <a:r>
              <a:t>Why are gas giants always far away from the star of the system? </a:t>
            </a:r>
          </a:p>
        </p:txBody>
      </p:sp>
      <p:pic>
        <p:nvPicPr>
          <p:cNvPr id="259" name="Picture 3" descr="Picture 3"/>
          <p:cNvPicPr>
            <a:picLocks noChangeAspect="1"/>
          </p:cNvPicPr>
          <p:nvPr/>
        </p:nvPicPr>
        <p:blipFill>
          <a:blip r:embed="rId2"/>
          <a:srcRect l="14167" t="13694" r="56667" b="21474"/>
          <a:stretch>
            <a:fillRect/>
          </a:stretch>
        </p:blipFill>
        <p:spPr>
          <a:xfrm>
            <a:off x="1408853" y="3142826"/>
            <a:ext cx="9255077" cy="66107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450" y="2442082"/>
            <a:ext cx="8453121" cy="5029610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Title 1"/>
          <p:cNvSpPr txBox="1">
            <a:spLocks noGrp="1"/>
          </p:cNvSpPr>
          <p:nvPr>
            <p:ph type="title"/>
          </p:nvPr>
        </p:nvSpPr>
        <p:spPr>
          <a:xfrm>
            <a:off x="952500" y="167318"/>
            <a:ext cx="11099800" cy="1127737"/>
          </a:xfrm>
          <a:prstGeom prst="rect">
            <a:avLst/>
          </a:prstGeom>
        </p:spPr>
        <p:txBody>
          <a:bodyPr/>
          <a:lstStyle>
            <a:lvl1pPr defTabSz="467359">
              <a:defRPr sz="3520"/>
            </a:lvl1pPr>
          </a:lstStyle>
          <a:p>
            <a:r>
              <a:t>TPS 2: Can you fly through Jupiter? Why or why not?</a:t>
            </a:r>
          </a:p>
        </p:txBody>
      </p:sp>
      <p:sp>
        <p:nvSpPr>
          <p:cNvPr id="263" name="TextBox 3"/>
          <p:cNvSpPr txBox="1"/>
          <p:nvPr/>
        </p:nvSpPr>
        <p:spPr>
          <a:xfrm>
            <a:off x="227583" y="1362244"/>
            <a:ext cx="12549634" cy="156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4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It is a common misconception that the entire gas giant is made of gas. In reality, gas giants look more like this.</a:t>
            </a:r>
            <a:endParaRPr sz="2800"/>
          </a:p>
        </p:txBody>
      </p:sp>
      <p:sp>
        <p:nvSpPr>
          <p:cNvPr id="264" name="Rectangle 2"/>
          <p:cNvSpPr txBox="1"/>
          <p:nvPr/>
        </p:nvSpPr>
        <p:spPr>
          <a:xfrm>
            <a:off x="187844" y="7345415"/>
            <a:ext cx="12007766" cy="217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indent="457200" algn="l">
              <a:defRPr sz="34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EVEN if you could get close to the core,</a:t>
            </a:r>
          </a:p>
          <a:p>
            <a:pPr lvl="1" indent="457200" algn="l">
              <a:defRPr sz="34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1 - The winds on Jupiter are 370 km/h.</a:t>
            </a:r>
          </a:p>
          <a:p>
            <a:pPr lvl="1" indent="457200" algn="l">
              <a:defRPr sz="34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2 -  The temperature closer to the core is 20,000</a:t>
            </a:r>
            <a:r>
              <a:rPr baseline="30588"/>
              <a:t>o</a:t>
            </a:r>
            <a:r>
              <a:t> C due to high pressure and gravity</a:t>
            </a:r>
          </a:p>
        </p:txBody>
      </p:sp>
      <p:pic>
        <p:nvPicPr>
          <p:cNvPr id="265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881" y="2725037"/>
            <a:ext cx="4656048" cy="4463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" dur="500" fill="hold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" grpId="2" animBg="1" advAuto="0"/>
      <p:bldP spid="263" grpId="1" animBg="1" advAuto="0"/>
      <p:bldP spid="264" grpId="4" build="p" bldLvl="5" animBg="1" advAuto="0"/>
      <p:bldP spid="265" grpId="3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251002"/>
          </a:xfrm>
          <a:prstGeom prst="rect">
            <a:avLst/>
          </a:prstGeom>
        </p:spPr>
        <p:txBody>
          <a:bodyPr/>
          <a:lstStyle>
            <a:lvl1pPr algn="l" defTabSz="414781">
              <a:defRPr sz="4118"/>
            </a:lvl1pPr>
          </a:lstStyle>
          <a:p>
            <a:r>
              <a:t>TPS 3: Why is Jupiter critical to life on Earth?</a:t>
            </a:r>
          </a:p>
        </p:txBody>
      </p:sp>
      <p:pic>
        <p:nvPicPr>
          <p:cNvPr id="26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93" y="3587534"/>
            <a:ext cx="6914822" cy="5186117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TextBox 2"/>
          <p:cNvSpPr txBox="1"/>
          <p:nvPr/>
        </p:nvSpPr>
        <p:spPr>
          <a:xfrm>
            <a:off x="382983" y="1290277"/>
            <a:ext cx="11791020" cy="1386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Jupiter is constantly saving our planet from utter destruction.</a:t>
            </a:r>
          </a:p>
          <a:p>
            <a:pPr algn="l">
              <a:defRPr sz="28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Due to its incredibly large </a:t>
            </a:r>
            <a:r>
              <a:rPr>
                <a:solidFill>
                  <a:srgbClr val="FFFF00"/>
                </a:solidFill>
              </a:rPr>
              <a:t>mass</a:t>
            </a:r>
            <a:r>
              <a:t> and strong </a:t>
            </a:r>
            <a:r>
              <a:rPr>
                <a:solidFill>
                  <a:srgbClr val="FFFF00"/>
                </a:solidFill>
              </a:rPr>
              <a:t>gravitational</a:t>
            </a:r>
            <a:r>
              <a:t> pull, Jupiter absorbs rogue asteroids on a regular basis.</a:t>
            </a:r>
          </a:p>
        </p:txBody>
      </p:sp>
      <p:pic>
        <p:nvPicPr>
          <p:cNvPr id="270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773" y="2994138"/>
            <a:ext cx="4660055" cy="37653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Picture 4" descr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1667" y="7276686"/>
            <a:ext cx="2980268" cy="2235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2" animBg="1" advAuto="0"/>
      <p:bldP spid="269" grpId="1" animBg="1" advAuto="0"/>
      <p:bldP spid="270" grpId="3" animBg="1" advAuto="0"/>
      <p:bldP spid="271" grpId="4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288" y="756757"/>
            <a:ext cx="3290140" cy="2602817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/>
            </a:lvl1pPr>
          </a:lstStyle>
          <a:p>
            <a:r>
              <a:t>Requirements for Life</a:t>
            </a:r>
          </a:p>
        </p:txBody>
      </p:sp>
      <p:sp>
        <p:nvSpPr>
          <p:cNvPr id="27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764689" y="2597150"/>
            <a:ext cx="8637781" cy="6286500"/>
          </a:xfrm>
          <a:prstGeom prst="rect">
            <a:avLst/>
          </a:prstGeom>
        </p:spPr>
        <p:txBody>
          <a:bodyPr/>
          <a:lstStyle/>
          <a:p>
            <a:pPr marL="454030" indent="-454030" defTabSz="490727">
              <a:lnSpc>
                <a:spcPct val="90000"/>
              </a:lnSpc>
              <a:spcBef>
                <a:spcPts val="700"/>
              </a:spcBef>
              <a:defRPr sz="3191"/>
            </a:pPr>
            <a:r>
              <a:t>Life on Earth is unique to our solar system. And this requires certain things:</a:t>
            </a:r>
          </a:p>
          <a:p>
            <a:pPr marL="454030" indent="-454030" defTabSz="490727">
              <a:lnSpc>
                <a:spcPct val="90000"/>
              </a:lnSpc>
              <a:spcBef>
                <a:spcPts val="700"/>
              </a:spcBef>
              <a:defRPr sz="3191"/>
            </a:pPr>
            <a:endParaRPr/>
          </a:p>
          <a:p>
            <a:pPr marL="454030" indent="-454030" defTabSz="490727">
              <a:lnSpc>
                <a:spcPct val="90000"/>
              </a:lnSpc>
              <a:spcBef>
                <a:spcPts val="700"/>
              </a:spcBef>
              <a:defRPr sz="3191"/>
            </a:pPr>
            <a:r>
              <a:t>1. Life is requires 26 chemical elements.</a:t>
            </a:r>
          </a:p>
          <a:p>
            <a:pPr marL="699820" lvl="1" indent="-326440" defTabSz="490727">
              <a:lnSpc>
                <a:spcPct val="90000"/>
              </a:lnSpc>
              <a:spcBef>
                <a:spcPts val="600"/>
              </a:spcBef>
              <a:defRPr sz="2856"/>
            </a:pPr>
            <a:r>
              <a:t>95% of life is built on </a:t>
            </a:r>
            <a:r>
              <a:rPr>
                <a:solidFill>
                  <a:schemeClr val="accent1">
                    <a:lumOff val="13529"/>
                  </a:schemeClr>
                </a:solidFill>
              </a:rPr>
              <a:t>CHNOPS</a:t>
            </a:r>
            <a:r>
              <a:t>.</a:t>
            </a:r>
          </a:p>
          <a:p>
            <a:pPr marL="699820" lvl="1" indent="-326440" defTabSz="490727">
              <a:lnSpc>
                <a:spcPct val="90000"/>
              </a:lnSpc>
              <a:spcBef>
                <a:spcPts val="600"/>
              </a:spcBef>
              <a:defRPr sz="2856"/>
            </a:pPr>
            <a:r>
              <a:t>These 6 elements are the building blocks of all life on Earth through DNA.</a:t>
            </a:r>
          </a:p>
          <a:p>
            <a:pPr marL="454030" indent="-454030" defTabSz="490727">
              <a:lnSpc>
                <a:spcPct val="90000"/>
              </a:lnSpc>
              <a:spcBef>
                <a:spcPts val="700"/>
              </a:spcBef>
              <a:defRPr sz="3191"/>
            </a:pPr>
            <a:endParaRPr/>
          </a:p>
          <a:p>
            <a:pPr marL="454030" indent="-454030" defTabSz="490727">
              <a:lnSpc>
                <a:spcPct val="90000"/>
              </a:lnSpc>
              <a:spcBef>
                <a:spcPts val="700"/>
              </a:spcBef>
              <a:defRPr sz="3191"/>
            </a:pPr>
            <a:r>
              <a:t>2. The planet must be terrestrial, with a solid </a:t>
            </a:r>
            <a:r>
              <a:rPr>
                <a:solidFill>
                  <a:schemeClr val="accent1">
                    <a:lumOff val="13529"/>
                  </a:schemeClr>
                </a:solidFill>
              </a:rPr>
              <a:t>magnetic core</a:t>
            </a:r>
            <a:r>
              <a:t> and </a:t>
            </a:r>
            <a:r>
              <a:rPr>
                <a:solidFill>
                  <a:schemeClr val="accent1">
                    <a:lumOff val="13529"/>
                  </a:schemeClr>
                </a:solidFill>
              </a:rPr>
              <a:t>atmosphere</a:t>
            </a:r>
            <a:r>
              <a:t>.</a:t>
            </a:r>
          </a:p>
          <a:p>
            <a:pPr marL="699820" lvl="1" indent="-326440" defTabSz="490727">
              <a:lnSpc>
                <a:spcPct val="90000"/>
              </a:lnSpc>
              <a:spcBef>
                <a:spcPts val="600"/>
              </a:spcBef>
              <a:defRPr sz="2856"/>
            </a:pPr>
            <a:r>
              <a:t>The magnetic core deflects radiation from the sun.</a:t>
            </a:r>
          </a:p>
          <a:p>
            <a:pPr marL="699820" lvl="1" indent="-326440" defTabSz="490727">
              <a:lnSpc>
                <a:spcPct val="90000"/>
              </a:lnSpc>
              <a:spcBef>
                <a:spcPts val="600"/>
              </a:spcBef>
              <a:defRPr sz="2856"/>
            </a:pPr>
            <a:r>
              <a:t>The atmosphere controls the temperature.</a:t>
            </a:r>
          </a:p>
        </p:txBody>
      </p:sp>
      <p:pic>
        <p:nvPicPr>
          <p:cNvPr id="276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4291" y="3684693"/>
            <a:ext cx="3178951" cy="23842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Picture 2" descr="Picture 2"/>
          <p:cNvPicPr>
            <a:picLocks noChangeAspect="1"/>
          </p:cNvPicPr>
          <p:nvPr/>
        </p:nvPicPr>
        <p:blipFill>
          <a:blip r:embed="rId4"/>
          <a:srcRect r="12961"/>
          <a:stretch>
            <a:fillRect/>
          </a:stretch>
        </p:blipFill>
        <p:spPr>
          <a:xfrm>
            <a:off x="9536853" y="6531751"/>
            <a:ext cx="3467948" cy="29154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" grpId="1" build="p" bldLvl="5" animBg="1" advAuto="0"/>
      <p:bldP spid="276" grpId="2" animBg="1" advAuto="0"/>
      <p:bldP spid="277" grpId="3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Atmosphere &amp; Temperature"/>
          <p:cNvSpPr txBox="1">
            <a:spLocks noGrp="1"/>
          </p:cNvSpPr>
          <p:nvPr>
            <p:ph type="title"/>
          </p:nvPr>
        </p:nvSpPr>
        <p:spPr>
          <a:xfrm>
            <a:off x="1270000" y="254000"/>
            <a:ext cx="10464800" cy="157284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02412">
              <a:defRPr sz="7224"/>
            </a:lvl1pPr>
          </a:lstStyle>
          <a:p>
            <a:r>
              <a:t>Atmosphere &amp; Temperature</a:t>
            </a:r>
          </a:p>
        </p:txBody>
      </p:sp>
      <p:pic>
        <p:nvPicPr>
          <p:cNvPr id="2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749" y="1609892"/>
            <a:ext cx="8721472" cy="80324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he Solar System"/>
          <p:cNvSpPr txBox="1">
            <a:spLocks noGrp="1"/>
          </p:cNvSpPr>
          <p:nvPr>
            <p:ph type="title"/>
          </p:nvPr>
        </p:nvSpPr>
        <p:spPr>
          <a:xfrm>
            <a:off x="1270000" y="-246315"/>
            <a:ext cx="10464800" cy="1356321"/>
          </a:xfrm>
          <a:prstGeom prst="rect">
            <a:avLst/>
          </a:prstGeom>
        </p:spPr>
        <p:txBody>
          <a:bodyPr/>
          <a:lstStyle/>
          <a:p>
            <a:r>
              <a:t>The Solar System</a:t>
            </a:r>
          </a:p>
        </p:txBody>
      </p:sp>
      <p:pic>
        <p:nvPicPr>
          <p:cNvPr id="151" name="droppedImage.tiff" descr="dropped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44" y="2954469"/>
            <a:ext cx="11295912" cy="6667501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When a star forms from a nebula, gravity pulls most of the material into the new star.…"/>
          <p:cNvSpPr txBox="1">
            <a:spLocks noGrp="1"/>
          </p:cNvSpPr>
          <p:nvPr>
            <p:ph type="body" sz="quarter" idx="1"/>
          </p:nvPr>
        </p:nvSpPr>
        <p:spPr>
          <a:xfrm>
            <a:off x="615950" y="1043973"/>
            <a:ext cx="11772900" cy="183354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604520" indent="-388620" defTabSz="397256">
              <a:spcBef>
                <a:spcPts val="0"/>
              </a:spcBef>
              <a:defRPr sz="2856"/>
            </a:pPr>
            <a:r>
              <a:t>When a star forms from a </a:t>
            </a:r>
            <a:r>
              <a:rPr b="1"/>
              <a:t>nebula</a:t>
            </a:r>
            <a:r>
              <a:t>, </a:t>
            </a:r>
            <a:r>
              <a:rPr b="1"/>
              <a:t>gravity</a:t>
            </a:r>
            <a:r>
              <a:t> pulls most of the material into the new star.</a:t>
            </a:r>
          </a:p>
          <a:p>
            <a:pPr marL="906780" lvl="1" indent="-388620" defTabSz="397256">
              <a:spcBef>
                <a:spcPts val="0"/>
              </a:spcBef>
              <a:defRPr sz="2856"/>
            </a:pPr>
            <a:r>
              <a:t>However some may also clump together to form large objects called </a:t>
            </a:r>
            <a:r>
              <a:rPr b="1"/>
              <a:t>planets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/>
            </a:lvl1pPr>
          </a:lstStyle>
          <a:p>
            <a:r>
              <a:t>Requirements (Cont.)</a:t>
            </a:r>
          </a:p>
        </p:txBody>
      </p:sp>
      <p:sp>
        <p:nvSpPr>
          <p:cNvPr id="283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793583" y="2027368"/>
            <a:ext cx="11099801" cy="1338420"/>
          </a:xfrm>
          <a:prstGeom prst="rect">
            <a:avLst/>
          </a:prstGeom>
        </p:spPr>
        <p:txBody>
          <a:bodyPr/>
          <a:lstStyle/>
          <a:p>
            <a:r>
              <a:t>3. The planet must be in the “</a:t>
            </a:r>
            <a:r>
              <a:rPr>
                <a:solidFill>
                  <a:srgbClr val="FFFF00"/>
                </a:solidFill>
              </a:rPr>
              <a:t>Goldilocks zone</a:t>
            </a:r>
            <a:r>
              <a:t>” … Not too </a:t>
            </a:r>
            <a:r>
              <a:rPr>
                <a:solidFill>
                  <a:srgbClr val="FFFF00"/>
                </a:solidFill>
              </a:rPr>
              <a:t>hot</a:t>
            </a:r>
            <a:r>
              <a:t>, not too </a:t>
            </a:r>
            <a:r>
              <a:rPr>
                <a:solidFill>
                  <a:srgbClr val="FFFF00"/>
                </a:solidFill>
              </a:rPr>
              <a:t>cold</a:t>
            </a:r>
            <a:r>
              <a:t>.</a:t>
            </a:r>
          </a:p>
        </p:txBody>
      </p:sp>
      <p:pic>
        <p:nvPicPr>
          <p:cNvPr id="284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1040" y="6645569"/>
            <a:ext cx="3197014" cy="2397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Picture 2" descr="Picture 2"/>
          <p:cNvPicPr>
            <a:picLocks noChangeAspect="1"/>
          </p:cNvPicPr>
          <p:nvPr/>
        </p:nvPicPr>
        <p:blipFill>
          <a:blip r:embed="rId3"/>
          <a:srcRect t="15153" b="9090"/>
          <a:stretch>
            <a:fillRect/>
          </a:stretch>
        </p:blipFill>
        <p:spPr>
          <a:xfrm>
            <a:off x="3462461" y="3305373"/>
            <a:ext cx="5185664" cy="3142827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Content Placeholder 2"/>
          <p:cNvSpPr txBox="1"/>
          <p:nvPr/>
        </p:nvSpPr>
        <p:spPr>
          <a:xfrm>
            <a:off x="342705" y="6401773"/>
            <a:ext cx="8915940" cy="28853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810291" lvl="1" indent="-380523" algn="l" defTabSz="549148">
              <a:buSzPct val="100000"/>
              <a:buFont typeface="Arial"/>
              <a:buChar char="•"/>
              <a:defRPr sz="3196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Life requires </a:t>
            </a:r>
            <a:r>
              <a:rPr>
                <a:solidFill>
                  <a:srgbClr val="FFFF00"/>
                </a:solidFill>
              </a:rPr>
              <a:t>liquid</a:t>
            </a:r>
            <a:r>
              <a:t> water.</a:t>
            </a:r>
          </a:p>
          <a:p>
            <a:pPr marL="1240059" lvl="2" indent="-380523" algn="l" defTabSz="549148">
              <a:buSzPct val="100000"/>
              <a:buFont typeface="Arial"/>
              <a:buChar char="•"/>
              <a:defRPr sz="3196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It acts as a solvent in biochemical reactions.</a:t>
            </a:r>
          </a:p>
          <a:p>
            <a:pPr marL="810291" lvl="1" indent="-380523" algn="l" defTabSz="549148">
              <a:buSzPct val="100000"/>
              <a:buFont typeface="Arial"/>
              <a:buChar char="•"/>
              <a:defRPr sz="3196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IF the planet is too close, the water boils.</a:t>
            </a:r>
          </a:p>
          <a:p>
            <a:pPr marL="810291" lvl="1" indent="-380523" algn="l" defTabSz="549148">
              <a:buSzPct val="100000"/>
              <a:buFont typeface="Arial"/>
              <a:buChar char="•"/>
              <a:defRPr sz="3196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IF the planet is too far, the water freezes.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" grpId="1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Is there life out there?</a:t>
            </a:r>
          </a:p>
        </p:txBody>
      </p:sp>
      <p:pic>
        <p:nvPicPr>
          <p:cNvPr id="28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016196"/>
            <a:ext cx="13004801" cy="6475307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TextBox 4"/>
          <p:cNvSpPr txBox="1"/>
          <p:nvPr/>
        </p:nvSpPr>
        <p:spPr>
          <a:xfrm>
            <a:off x="1582250" y="8336467"/>
            <a:ext cx="10273793" cy="82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There are approximately 250,000,000,000 stars in our galaxy alone, EACH with their own planets!!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19937">
              <a:defRPr sz="4450" u="sng"/>
            </a:pPr>
            <a:r>
              <a:t>At least 17 billion Earth-like planets across the Milky Way</a:t>
            </a:r>
            <a:br/>
            <a:endParaRPr/>
          </a:p>
        </p:txBody>
      </p:sp>
      <p:sp>
        <p:nvSpPr>
          <p:cNvPr id="296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490197" y="7200055"/>
            <a:ext cx="12313345" cy="2702979"/>
          </a:xfrm>
          <a:prstGeom prst="rect">
            <a:avLst/>
          </a:prstGeom>
        </p:spPr>
        <p:txBody>
          <a:bodyPr/>
          <a:lstStyle/>
          <a:p>
            <a:pPr marL="537667" indent="-537667">
              <a:spcBef>
                <a:spcPts val="600"/>
              </a:spcBef>
              <a:defRPr sz="2800"/>
            </a:pPr>
            <a:r>
              <a:t>A new estimate suggests that there is AT LEAST  17 billion planets similar in size to our planet in OUR GALAXY</a:t>
            </a:r>
          </a:p>
          <a:p>
            <a:pPr marL="537667" indent="-537667">
              <a:spcBef>
                <a:spcPts val="600"/>
              </a:spcBef>
              <a:defRPr sz="2800"/>
            </a:pPr>
            <a:r>
              <a:t>It doesn’t mean all are habitable, but the sheer number of Earth-size planets is a good starting point in the search for worlds like our own.</a:t>
            </a:r>
          </a:p>
        </p:txBody>
      </p:sp>
      <p:pic>
        <p:nvPicPr>
          <p:cNvPr id="29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263" y="2719142"/>
            <a:ext cx="4551681" cy="3413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69" y="2218775"/>
            <a:ext cx="6502401" cy="4876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" grpId="1" build="p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itle 1"/>
          <p:cNvSpPr txBox="1">
            <a:spLocks noGrp="1"/>
          </p:cNvSpPr>
          <p:nvPr>
            <p:ph type="title"/>
          </p:nvPr>
        </p:nvSpPr>
        <p:spPr>
          <a:xfrm>
            <a:off x="952500" y="-271862"/>
            <a:ext cx="11099800" cy="2159001"/>
          </a:xfrm>
          <a:prstGeom prst="rect">
            <a:avLst/>
          </a:prstGeom>
        </p:spPr>
        <p:txBody>
          <a:bodyPr/>
          <a:lstStyle/>
          <a:p>
            <a:r>
              <a:t>Alien Life</a:t>
            </a:r>
          </a:p>
        </p:txBody>
      </p:sp>
      <p:sp>
        <p:nvSpPr>
          <p:cNvPr id="301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952500" y="1507278"/>
            <a:ext cx="11099800" cy="1068734"/>
          </a:xfrm>
          <a:prstGeom prst="rect">
            <a:avLst/>
          </a:prstGeom>
        </p:spPr>
        <p:txBody>
          <a:bodyPr/>
          <a:lstStyle>
            <a:lvl1pPr marL="544068" indent="-544068">
              <a:spcBef>
                <a:spcPts val="800"/>
              </a:spcBef>
              <a:defRPr sz="3400"/>
            </a:lvl1pPr>
          </a:lstStyle>
          <a:p>
            <a:r>
              <a:t>The chances of extraterrestrial life are quite large.</a:t>
            </a:r>
          </a:p>
        </p:txBody>
      </p:sp>
      <p:pic>
        <p:nvPicPr>
          <p:cNvPr id="30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6554" y="51233"/>
            <a:ext cx="1578971" cy="215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75" y="7080725"/>
            <a:ext cx="3841012" cy="215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star-wars-alien-races.jpg" descr="star-wars-alien-race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884" y="6616009"/>
            <a:ext cx="4623197" cy="2600549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Content Placeholder 2"/>
          <p:cNvSpPr txBox="1"/>
          <p:nvPr/>
        </p:nvSpPr>
        <p:spPr>
          <a:xfrm>
            <a:off x="489348" y="5525537"/>
            <a:ext cx="12026104" cy="1495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484220" indent="-484220" algn="l" defTabSz="519937">
              <a:spcBef>
                <a:spcPts val="700"/>
              </a:spcBef>
              <a:buSzPct val="145000"/>
              <a:buChar char="•"/>
              <a:defRPr sz="3026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If there is AT LEAST one out of 17 billion planets is in the "Goldilocks Zone”, then these could be our galactic neighbours… Proxima Centauri b</a:t>
            </a:r>
          </a:p>
        </p:txBody>
      </p:sp>
      <p:pic>
        <p:nvPicPr>
          <p:cNvPr id="306" name="star-trek-picard-season-3-worf.jpg" descr="star-trek-picard-season-3-worf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7377" y="6886767"/>
            <a:ext cx="2546917" cy="25469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58dffc5d26a00_pandoraavatar.jpg.48e35812c115f096aef299fdacda338a.jpg" descr="58dffc5d26a00_pandoraavatar.jpg.48e35812c115f096aef299fdacda338a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6186" y="2633731"/>
            <a:ext cx="5979003" cy="2367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latest.jpg" descr="latest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015" y="2684042"/>
            <a:ext cx="5682445" cy="2367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" grpId="1" animBg="1" advAuto="0"/>
      <p:bldP spid="302" grpId="2" animBg="1" advAuto="0"/>
      <p:bldP spid="303" grpId="3" animBg="1" advAuto="0"/>
      <p:bldP spid="305" grpId="4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31622">
              <a:defRPr sz="7280"/>
            </a:lvl1pPr>
          </a:lstStyle>
          <a:p>
            <a:r>
              <a:t>We will never see them….</a:t>
            </a:r>
          </a:p>
        </p:txBody>
      </p:sp>
      <p:pic>
        <p:nvPicPr>
          <p:cNvPr id="311" name="Picture 3" descr="Picture 3"/>
          <p:cNvPicPr>
            <a:picLocks noChangeAspect="1"/>
          </p:cNvPicPr>
          <p:nvPr/>
        </p:nvPicPr>
        <p:blipFill>
          <a:blip r:embed="rId2"/>
          <a:srcRect t="13776" b="11766"/>
          <a:stretch>
            <a:fillRect/>
          </a:stretch>
        </p:blipFill>
        <p:spPr>
          <a:xfrm>
            <a:off x="6390976" y="1854916"/>
            <a:ext cx="6541946" cy="48709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288" y="6437153"/>
            <a:ext cx="4347128" cy="2938904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Content Placeholder 2"/>
          <p:cNvSpPr txBox="1"/>
          <p:nvPr/>
        </p:nvSpPr>
        <p:spPr>
          <a:xfrm>
            <a:off x="6341999" y="6728386"/>
            <a:ext cx="6367721" cy="2642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388620" indent="-388620" algn="l">
              <a:lnSpc>
                <a:spcPct val="90000"/>
              </a:lnSpc>
              <a:spcBef>
                <a:spcPts val="800"/>
              </a:spcBef>
              <a:buSzPct val="145000"/>
              <a:buChar char="•"/>
              <a:defRPr sz="3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However, we may be able to send messages to our neighbours… Just with a time delay of 4 years 80 days</a:t>
            </a:r>
          </a:p>
        </p:txBody>
      </p:sp>
      <p:sp>
        <p:nvSpPr>
          <p:cNvPr id="314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52007" y="2449037"/>
            <a:ext cx="6542089" cy="3682605"/>
          </a:xfrm>
          <a:prstGeom prst="rect">
            <a:avLst/>
          </a:prstGeom>
        </p:spPr>
        <p:txBody>
          <a:bodyPr/>
          <a:lstStyle/>
          <a:p>
            <a:pPr marL="491865" indent="-491865" defTabSz="531622">
              <a:lnSpc>
                <a:spcPct val="90000"/>
              </a:lnSpc>
              <a:spcBef>
                <a:spcPts val="800"/>
              </a:spcBef>
              <a:defRPr sz="3458"/>
            </a:pPr>
            <a:r>
              <a:t>The closest star is Proxima Centauri.</a:t>
            </a:r>
          </a:p>
          <a:p>
            <a:pPr marL="758139" lvl="1" indent="-353644" defTabSz="531622">
              <a:lnSpc>
                <a:spcPct val="90000"/>
              </a:lnSpc>
              <a:spcBef>
                <a:spcPts val="700"/>
              </a:spcBef>
              <a:defRPr sz="3094"/>
            </a:pPr>
            <a:r>
              <a:t>39 trillion km away.</a:t>
            </a:r>
          </a:p>
          <a:p>
            <a:pPr marL="758139" lvl="1" indent="-353644" defTabSz="531622">
              <a:lnSpc>
                <a:spcPct val="90000"/>
              </a:lnSpc>
              <a:spcBef>
                <a:spcPts val="700"/>
              </a:spcBef>
              <a:defRPr sz="3094"/>
            </a:pPr>
            <a:r>
              <a:t>This takes light 4.22 years to travel.</a:t>
            </a:r>
          </a:p>
          <a:p>
            <a:pPr marL="758139" lvl="1" indent="-353644" defTabSz="531622">
              <a:lnSpc>
                <a:spcPct val="90000"/>
              </a:lnSpc>
              <a:spcBef>
                <a:spcPts val="700"/>
              </a:spcBef>
              <a:defRPr sz="3094"/>
            </a:pPr>
            <a:r>
              <a:t>Using current technology it would take 6,300 years to reach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" grpId="2" build="p" bldLvl="5" animBg="1" advAuto="0"/>
      <p:bldP spid="314" grpId="1" build="p" bldLvl="5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Assignment</a:t>
            </a:r>
          </a:p>
        </p:txBody>
      </p:sp>
      <p:sp>
        <p:nvSpPr>
          <p:cNvPr id="31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Planet CUT-OUT Activity</a:t>
            </a:r>
          </a:p>
          <a:p>
            <a:pPr marL="0" indent="36576">
              <a:buSzTx/>
              <a:buNone/>
            </a:pPr>
            <a:r>
              <a:t>	&amp; </a:t>
            </a:r>
          </a:p>
          <a:p>
            <a:r>
              <a:t>12.4 CYU Q #2-8, 16-19</a:t>
            </a:r>
          </a:p>
        </p:txBody>
      </p:sp>
      <p:pic>
        <p:nvPicPr>
          <p:cNvPr id="31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266" y="2600960"/>
            <a:ext cx="5499948" cy="41470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What is a plane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a planet?</a:t>
            </a:r>
          </a:p>
        </p:txBody>
      </p:sp>
      <p:sp>
        <p:nvSpPr>
          <p:cNvPr id="155" name="In our solar system, there are 8 planets…"/>
          <p:cNvSpPr txBox="1">
            <a:spLocks noGrp="1"/>
          </p:cNvSpPr>
          <p:nvPr>
            <p:ph type="body" idx="1"/>
          </p:nvPr>
        </p:nvSpPr>
        <p:spPr>
          <a:xfrm>
            <a:off x="609600" y="2235200"/>
            <a:ext cx="11772900" cy="63119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817880" indent="-525780" defTabSz="537463">
              <a:spcBef>
                <a:spcPts val="2200"/>
              </a:spcBef>
              <a:defRPr sz="3864"/>
            </a:pPr>
            <a:r>
              <a:t>In our solar system, there are 8 planets </a:t>
            </a:r>
          </a:p>
          <a:p>
            <a:pPr marL="817880" indent="-525780" defTabSz="537463">
              <a:spcBef>
                <a:spcPts val="2200"/>
              </a:spcBef>
              <a:defRPr sz="3864"/>
            </a:pPr>
            <a:r>
              <a:t>According to the International Astronomical Union (IAU), the definition of a planet is now officially known as a celestial body that:</a:t>
            </a:r>
          </a:p>
          <a:p>
            <a:pPr marL="817880" indent="-525780" defTabSz="537463">
              <a:spcBef>
                <a:spcPts val="2200"/>
              </a:spcBef>
              <a:defRPr sz="3864"/>
            </a:pPr>
            <a:r>
              <a:t>1. is in orbit around a star</a:t>
            </a:r>
          </a:p>
          <a:p>
            <a:pPr marL="817880" indent="-525780" defTabSz="537463">
              <a:spcBef>
                <a:spcPts val="2200"/>
              </a:spcBef>
              <a:defRPr sz="3864"/>
            </a:pPr>
            <a:r>
              <a:t>2. has sufficient mass for its self-gravity to overcome rigid body forces so that it assumes a hydrostatic equilibrium (nearly round) shape</a:t>
            </a:r>
          </a:p>
          <a:p>
            <a:pPr marL="817880" indent="-525780" defTabSz="537463">
              <a:spcBef>
                <a:spcPts val="2200"/>
              </a:spcBef>
              <a:defRPr sz="3864"/>
            </a:pPr>
            <a:r>
              <a:t>3. has cleared the neighbourhood around its orbit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1" build="p" bldLvl="5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droppedImage.tiff" descr="dropped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9" y="5537200"/>
            <a:ext cx="10531471" cy="4584700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Inner Plane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Inner Planets</a:t>
            </a:r>
          </a:p>
        </p:txBody>
      </p:sp>
      <p:sp>
        <p:nvSpPr>
          <p:cNvPr id="159" name="rocky planets closest to the sun (terrestrial planets)…"/>
          <p:cNvSpPr txBox="1">
            <a:spLocks noGrp="1"/>
          </p:cNvSpPr>
          <p:nvPr>
            <p:ph type="body" idx="1"/>
          </p:nvPr>
        </p:nvSpPr>
        <p:spPr>
          <a:xfrm>
            <a:off x="203200" y="1828800"/>
            <a:ext cx="12598400" cy="4953000"/>
          </a:xfrm>
          <a:prstGeom prst="rect">
            <a:avLst/>
          </a:prstGeom>
        </p:spPr>
        <p:txBody>
          <a:bodyPr/>
          <a:lstStyle/>
          <a:p>
            <a:r>
              <a:rPr b="1"/>
              <a:t>rocky</a:t>
            </a:r>
            <a:r>
              <a:t> planets closest to the sun (</a:t>
            </a:r>
            <a:r>
              <a:rPr b="1"/>
              <a:t>terrestrial</a:t>
            </a:r>
            <a:r>
              <a:t> planets)</a:t>
            </a:r>
          </a:p>
          <a:p>
            <a:r>
              <a:t>all have/had a rocky crust, dense mantle layer and a very dense core.  </a:t>
            </a:r>
          </a:p>
          <a:p>
            <a:r>
              <a:t>all contain </a:t>
            </a:r>
            <a:r>
              <a:rPr b="1"/>
              <a:t>metals</a:t>
            </a:r>
          </a:p>
          <a:p>
            <a:r>
              <a:t>Mercury, Venus, Earth, Mars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1" build="p" bldLvl="5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Inner Planets"/>
          <p:cNvSpPr txBox="1">
            <a:spLocks noGrp="1"/>
          </p:cNvSpPr>
          <p:nvPr>
            <p:ph type="title"/>
          </p:nvPr>
        </p:nvSpPr>
        <p:spPr>
          <a:xfrm>
            <a:off x="1270000" y="-532091"/>
            <a:ext cx="10464800" cy="2438401"/>
          </a:xfrm>
          <a:prstGeom prst="rect">
            <a:avLst/>
          </a:prstGeom>
        </p:spPr>
        <p:txBody>
          <a:bodyPr/>
          <a:lstStyle/>
          <a:p>
            <a:r>
              <a:t>Inner Planets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droppedImage.tiff" descr="dropped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325032"/>
            <a:ext cx="1892300" cy="2291168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Mercu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Mercury</a:t>
            </a:r>
          </a:p>
        </p:txBody>
      </p:sp>
      <p:sp>
        <p:nvSpPr>
          <p:cNvPr id="165" name="orbits the sun every 88 earth days, rotates every 176 earth days…"/>
          <p:cNvSpPr txBox="1">
            <a:spLocks noGrp="1"/>
          </p:cNvSpPr>
          <p:nvPr>
            <p:ph type="body" idx="1"/>
          </p:nvPr>
        </p:nvSpPr>
        <p:spPr>
          <a:xfrm>
            <a:off x="689946" y="2768600"/>
            <a:ext cx="11624908" cy="57150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622300" indent="-400050" defTabSz="408940">
              <a:spcBef>
                <a:spcPts val="1600"/>
              </a:spcBef>
              <a:defRPr sz="2940"/>
            </a:pPr>
            <a:r>
              <a:t>orbits the sun every 88 earth days, rotates every 176 earth days</a:t>
            </a:r>
          </a:p>
          <a:p>
            <a:pPr marL="933450" lvl="1" indent="-400050" defTabSz="408940">
              <a:spcBef>
                <a:spcPts val="1600"/>
              </a:spcBef>
              <a:defRPr sz="2940"/>
            </a:pPr>
            <a:r>
              <a:t>this means a year is shorter than a day on Mercury</a:t>
            </a:r>
          </a:p>
          <a:p>
            <a:pPr marL="622300" indent="-400050" defTabSz="408940">
              <a:spcBef>
                <a:spcPts val="1600"/>
              </a:spcBef>
              <a:defRPr sz="2940"/>
            </a:pPr>
            <a:r>
              <a:rPr b="1"/>
              <a:t>smallest</a:t>
            </a:r>
            <a:r>
              <a:t> and </a:t>
            </a:r>
            <a:r>
              <a:rPr b="1"/>
              <a:t>innermost</a:t>
            </a:r>
            <a:r>
              <a:t> of the terrestrial planets </a:t>
            </a:r>
          </a:p>
          <a:p>
            <a:pPr marL="622300" indent="-400050" defTabSz="408940">
              <a:spcBef>
                <a:spcPts val="1600"/>
              </a:spcBef>
              <a:defRPr sz="2940"/>
            </a:pPr>
            <a:r>
              <a:t>was investigated by Mariner 10 in 1974/75</a:t>
            </a:r>
          </a:p>
          <a:p>
            <a:pPr marL="622300" indent="-400050" defTabSz="408940">
              <a:spcBef>
                <a:spcPts val="1600"/>
              </a:spcBef>
              <a:defRPr sz="2940"/>
            </a:pPr>
            <a:r>
              <a:t>it has no real atmosphere nor any moons</a:t>
            </a:r>
          </a:p>
          <a:p>
            <a:pPr marL="622300" indent="-400050" defTabSz="408940">
              <a:spcBef>
                <a:spcPts val="1600"/>
              </a:spcBef>
              <a:defRPr sz="2940"/>
            </a:pPr>
            <a:r>
              <a:t>weak gravity</a:t>
            </a:r>
          </a:p>
          <a:p>
            <a:pPr marL="622300" indent="-400050" defTabSz="408940">
              <a:spcBef>
                <a:spcPts val="1600"/>
              </a:spcBef>
              <a:defRPr sz="2940"/>
            </a:pPr>
            <a:r>
              <a:t>has large iron core and magnetic field</a:t>
            </a:r>
          </a:p>
          <a:p>
            <a:pPr marL="622300" indent="-400050" defTabSz="408940">
              <a:spcBef>
                <a:spcPts val="1600"/>
              </a:spcBef>
              <a:defRPr sz="2940"/>
            </a:pPr>
            <a:r>
              <a:t>Temperature ranges from -180°C to 400°C</a:t>
            </a:r>
          </a:p>
          <a:p>
            <a:pPr marL="622300" indent="-400050" defTabSz="408940">
              <a:spcBef>
                <a:spcPts val="1600"/>
              </a:spcBef>
              <a:defRPr sz="2940"/>
            </a:pPr>
            <a:r>
              <a:t>pockmarked with numerous impact craters</a:t>
            </a:r>
          </a:p>
        </p:txBody>
      </p:sp>
      <p:pic>
        <p:nvPicPr>
          <p:cNvPr id="166" name="18_mercury_new.png" descr="18_mercury_ne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92" y="4881411"/>
            <a:ext cx="5532360" cy="41492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rfp3zET4StQGfx2qR5hLdV.jpg" descr="rfp3zET4StQGfx2qR5hLdV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4964" y="-5245"/>
            <a:ext cx="3902275" cy="2195030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Mercury Transit - Nov 2019"/>
          <p:cNvSpPr txBox="1"/>
          <p:nvPr/>
        </p:nvSpPr>
        <p:spPr>
          <a:xfrm>
            <a:off x="9478486" y="2112326"/>
            <a:ext cx="3255232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Mercury Transit - Nov 2019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1" build="p" bldLvl="5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Venu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Venus</a:t>
            </a:r>
          </a:p>
        </p:txBody>
      </p:sp>
      <p:sp>
        <p:nvSpPr>
          <p:cNvPr id="171" name="Orbits the sun every 225 earth days but it rotates (clockwise) every 243 earth days…"/>
          <p:cNvSpPr txBox="1">
            <a:spLocks noGrp="1"/>
          </p:cNvSpPr>
          <p:nvPr>
            <p:ph type="body" idx="1"/>
          </p:nvPr>
        </p:nvSpPr>
        <p:spPr>
          <a:xfrm>
            <a:off x="685800" y="2768600"/>
            <a:ext cx="11633200" cy="655006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720090" indent="-462915" defTabSz="473201">
              <a:spcBef>
                <a:spcPts val="1900"/>
              </a:spcBef>
              <a:defRPr sz="3402"/>
            </a:pPr>
            <a:r>
              <a:t>Orbits the sun every 225 earth days but it rotates (clockwise) every 243 earth days</a:t>
            </a:r>
          </a:p>
          <a:p>
            <a:pPr marL="1080135" lvl="1" indent="-462915" defTabSz="473201">
              <a:spcBef>
                <a:spcPts val="1900"/>
              </a:spcBef>
              <a:defRPr sz="3402"/>
            </a:pPr>
            <a:r>
              <a:t>this means a Venusian year is shorter than a Venusian day</a:t>
            </a:r>
          </a:p>
          <a:p>
            <a:pPr marL="720090" indent="-462915" defTabSz="473201">
              <a:spcBef>
                <a:spcPts val="1900"/>
              </a:spcBef>
              <a:defRPr sz="3402"/>
            </a:pPr>
            <a:r>
              <a:t>known as </a:t>
            </a:r>
            <a:r>
              <a:rPr b="1"/>
              <a:t>Earth’s twin</a:t>
            </a:r>
            <a:r>
              <a:t> (similar diameter, mass, gravity)</a:t>
            </a:r>
          </a:p>
          <a:p>
            <a:pPr marL="720090" indent="-462915" defTabSz="473201">
              <a:spcBef>
                <a:spcPts val="1900"/>
              </a:spcBef>
              <a:defRPr sz="3402"/>
            </a:pPr>
            <a:r>
              <a:t>weak magnetic field</a:t>
            </a:r>
          </a:p>
          <a:p>
            <a:pPr marL="720090" indent="-462915" defTabSz="473201">
              <a:spcBef>
                <a:spcPts val="1900"/>
              </a:spcBef>
              <a:defRPr sz="3402"/>
            </a:pPr>
            <a:r>
              <a:t>Often referred to as the evening star</a:t>
            </a:r>
          </a:p>
          <a:p>
            <a:pPr marL="720090" indent="-462915" defTabSz="473201">
              <a:spcBef>
                <a:spcPts val="1900"/>
              </a:spcBef>
              <a:defRPr sz="3402"/>
            </a:pPr>
            <a:r>
              <a:t>impossible to see the surface from earth due to a thick pale yellow clouds of sulphuric acid</a:t>
            </a:r>
          </a:p>
          <a:p>
            <a:pPr marL="720090" indent="-462915" defTabSz="473201">
              <a:spcBef>
                <a:spcPts val="1900"/>
              </a:spcBef>
              <a:defRPr sz="3402"/>
            </a:pPr>
            <a:r>
              <a:rPr b="1"/>
              <a:t>Hottest</a:t>
            </a:r>
            <a:r>
              <a:t> planet in the solar system due to greenhouse effect  the average temperature </a:t>
            </a:r>
            <a:r>
              <a:rPr b="1"/>
              <a:t>465℃</a:t>
            </a:r>
            <a:r>
              <a:t> </a:t>
            </a:r>
          </a:p>
        </p:txBody>
      </p:sp>
      <p:pic>
        <p:nvPicPr>
          <p:cNvPr id="172" name="droppedImage.tiff" descr="dropped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800" y="127000"/>
            <a:ext cx="2565400" cy="2565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droppedImage.tiff" descr="dropped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77274"/>
            <a:ext cx="2527300" cy="22484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1" build="p" bldLvl="5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Earth-and-Moon-1024x512.jpg" descr="Earth-and-Moon-1024x5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3" y="88821"/>
            <a:ext cx="5537517" cy="2768758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Eart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Earth</a:t>
            </a:r>
          </a:p>
        </p:txBody>
      </p:sp>
      <p:sp>
        <p:nvSpPr>
          <p:cNvPr id="177" name="Orbits the Sun every 365.25 days…"/>
          <p:cNvSpPr txBox="1">
            <a:spLocks noGrp="1"/>
          </p:cNvSpPr>
          <p:nvPr>
            <p:ph type="body" idx="1"/>
          </p:nvPr>
        </p:nvSpPr>
        <p:spPr>
          <a:xfrm>
            <a:off x="448105" y="2244460"/>
            <a:ext cx="11870895" cy="711534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720090" indent="-462915" defTabSz="473201">
              <a:spcBef>
                <a:spcPts val="1900"/>
              </a:spcBef>
              <a:defRPr sz="3402"/>
            </a:pPr>
            <a:r>
              <a:t>Orbits the Sun every </a:t>
            </a:r>
            <a:r>
              <a:rPr b="1"/>
              <a:t>365.25</a:t>
            </a:r>
            <a:r>
              <a:t> days</a:t>
            </a:r>
          </a:p>
          <a:p>
            <a:pPr marL="720090" indent="-462915" defTabSz="473201">
              <a:spcBef>
                <a:spcPts val="1900"/>
              </a:spcBef>
              <a:defRPr sz="3402"/>
            </a:pPr>
            <a:r>
              <a:t>Name come from German “Die Erde” meaning “the ground”</a:t>
            </a:r>
          </a:p>
          <a:p>
            <a:pPr marL="720090" indent="-462915" defTabSz="473201">
              <a:spcBef>
                <a:spcPts val="1900"/>
              </a:spcBef>
              <a:defRPr sz="3402"/>
            </a:pPr>
            <a:r>
              <a:rPr b="1"/>
              <a:t>Largest</a:t>
            </a:r>
            <a:r>
              <a:t> of the inner terrestrial planets</a:t>
            </a:r>
          </a:p>
          <a:p>
            <a:pPr marL="720090" indent="-462915" defTabSz="473201">
              <a:spcBef>
                <a:spcPts val="1900"/>
              </a:spcBef>
              <a:defRPr sz="3402"/>
            </a:pPr>
            <a:r>
              <a:t>Only planet known to support </a:t>
            </a:r>
            <a:r>
              <a:rPr b="1"/>
              <a:t>life</a:t>
            </a:r>
          </a:p>
          <a:p>
            <a:pPr marL="720090" indent="-462915" defTabSz="473201">
              <a:spcBef>
                <a:spcPts val="1900"/>
              </a:spcBef>
              <a:defRPr sz="3402"/>
            </a:pPr>
            <a:r>
              <a:t>Has one natural satellite… the </a:t>
            </a:r>
            <a:r>
              <a:rPr b="1"/>
              <a:t>moon</a:t>
            </a:r>
          </a:p>
          <a:p>
            <a:pPr marL="720090" indent="-462915" defTabSz="473201">
              <a:spcBef>
                <a:spcPts val="1900"/>
              </a:spcBef>
              <a:defRPr sz="3402"/>
            </a:pPr>
            <a:r>
              <a:t>Atmosphere made of 78% Nitrogen, 21% Oxygen</a:t>
            </a:r>
          </a:p>
          <a:p>
            <a:pPr marL="720090" indent="-462915" defTabSz="473201">
              <a:spcBef>
                <a:spcPts val="1900"/>
              </a:spcBef>
              <a:defRPr sz="3402"/>
            </a:pPr>
            <a:r>
              <a:t>Temperature range -88℃ to 58℃</a:t>
            </a:r>
          </a:p>
          <a:p>
            <a:pPr marL="720090" indent="-462915" defTabSz="473201">
              <a:spcBef>
                <a:spcPts val="1900"/>
              </a:spcBef>
              <a:defRPr sz="3402"/>
            </a:pPr>
            <a:r>
              <a:t>Rotation 24 hrs at 467 m/s; Revolution 365.25 days at 29 km/s</a:t>
            </a:r>
          </a:p>
          <a:p>
            <a:pPr marL="720090" indent="-462915" defTabSz="473201">
              <a:spcBef>
                <a:spcPts val="1900"/>
              </a:spcBef>
              <a:defRPr sz="3402"/>
            </a:pPr>
            <a:r>
              <a:t>Axis tilt 23.5°</a:t>
            </a:r>
          </a:p>
        </p:txBody>
      </p:sp>
      <p:pic>
        <p:nvPicPr>
          <p:cNvPr id="178" name="Earth-Western-Hemisphere.jpg" descr="Earth-Western-Hemispher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5644" y="82287"/>
            <a:ext cx="2438401" cy="2438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1" build="p" bldLvl="5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Ma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Mars</a:t>
            </a:r>
          </a:p>
        </p:txBody>
      </p:sp>
      <p:sp>
        <p:nvSpPr>
          <p:cNvPr id="181" name="Has 2 moons - Phobos &amp; Demos…"/>
          <p:cNvSpPr txBox="1">
            <a:spLocks noGrp="1"/>
          </p:cNvSpPr>
          <p:nvPr>
            <p:ph type="body" idx="1"/>
          </p:nvPr>
        </p:nvSpPr>
        <p:spPr>
          <a:xfrm>
            <a:off x="685800" y="2244460"/>
            <a:ext cx="11633200" cy="711534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800100" indent="-514350" defTabSz="525779">
              <a:spcBef>
                <a:spcPts val="900"/>
              </a:spcBef>
              <a:defRPr sz="3780"/>
            </a:pPr>
            <a:r>
              <a:t>Has </a:t>
            </a:r>
            <a:r>
              <a:rPr b="1"/>
              <a:t>2</a:t>
            </a:r>
            <a:r>
              <a:t> moons - </a:t>
            </a:r>
            <a:r>
              <a:rPr b="1"/>
              <a:t>Phobos</a:t>
            </a:r>
            <a:r>
              <a:t> &amp; </a:t>
            </a:r>
            <a:r>
              <a:rPr b="1"/>
              <a:t>Demos</a:t>
            </a:r>
          </a:p>
          <a:p>
            <a:pPr marL="800100" indent="-514350" defTabSz="525779">
              <a:spcBef>
                <a:spcPts val="900"/>
              </a:spcBef>
              <a:defRPr sz="3780"/>
            </a:pPr>
            <a:r>
              <a:t>Was first visited by Vikings 1 &amp; II</a:t>
            </a:r>
          </a:p>
          <a:p>
            <a:pPr marL="800100" indent="-514350" defTabSz="525779">
              <a:spcBef>
                <a:spcPts val="900"/>
              </a:spcBef>
              <a:defRPr sz="3780"/>
            </a:pPr>
            <a:r>
              <a:t>May be the only other planet able to harbour </a:t>
            </a:r>
            <a:r>
              <a:rPr b="1"/>
              <a:t>water</a:t>
            </a:r>
            <a:r>
              <a:t> and </a:t>
            </a:r>
            <a:r>
              <a:rPr b="1"/>
              <a:t>life</a:t>
            </a:r>
            <a:r>
              <a:t> (has polar ice caps)</a:t>
            </a:r>
          </a:p>
          <a:p>
            <a:pPr marL="800100" indent="-514350" defTabSz="525779">
              <a:spcBef>
                <a:spcPts val="900"/>
              </a:spcBef>
              <a:defRPr sz="3780"/>
            </a:pPr>
            <a:r>
              <a:t>Has the largest </a:t>
            </a:r>
            <a:r>
              <a:rPr b="1"/>
              <a:t>mountain</a:t>
            </a:r>
            <a:r>
              <a:t> - Olympus Mons</a:t>
            </a:r>
          </a:p>
          <a:p>
            <a:pPr marL="800100" indent="-514350" defTabSz="525779">
              <a:spcBef>
                <a:spcPts val="900"/>
              </a:spcBef>
              <a:defRPr sz="3780"/>
            </a:pPr>
            <a:r>
              <a:t>Has the largest </a:t>
            </a:r>
            <a:r>
              <a:rPr b="1"/>
              <a:t>valley</a:t>
            </a:r>
            <a:r>
              <a:t> - Valles Marineris</a:t>
            </a:r>
          </a:p>
          <a:p>
            <a:pPr marL="800100" indent="-514350" defTabSz="525779">
              <a:spcBef>
                <a:spcPts val="900"/>
              </a:spcBef>
              <a:defRPr sz="3780"/>
            </a:pPr>
            <a:r>
              <a:t>The surface is made mostly of </a:t>
            </a:r>
            <a:r>
              <a:rPr b="1"/>
              <a:t>Fe</a:t>
            </a:r>
            <a:r>
              <a:rPr b="1" baseline="-5999"/>
              <a:t>2</a:t>
            </a:r>
            <a:r>
              <a:rPr b="1"/>
              <a:t>O</a:t>
            </a:r>
            <a:r>
              <a:rPr b="1" baseline="-5999"/>
              <a:t>3</a:t>
            </a:r>
          </a:p>
          <a:p>
            <a:pPr marL="800100" indent="-514350" defTabSz="525779">
              <a:spcBef>
                <a:spcPts val="900"/>
              </a:spcBef>
              <a:defRPr sz="3780"/>
            </a:pPr>
            <a:r>
              <a:t>Temperature ranges -140℃  to 20℃</a:t>
            </a:r>
          </a:p>
          <a:p>
            <a:pPr marL="800100" indent="-514350" defTabSz="525779">
              <a:spcBef>
                <a:spcPts val="900"/>
              </a:spcBef>
              <a:defRPr sz="3780"/>
            </a:pPr>
            <a:r>
              <a:t>Orbit 687 Earth days</a:t>
            </a:r>
          </a:p>
          <a:p>
            <a:pPr marL="800100" indent="-514350" defTabSz="525779">
              <a:spcBef>
                <a:spcPts val="900"/>
              </a:spcBef>
              <a:defRPr sz="3780"/>
            </a:pPr>
            <a:r>
              <a:t>Rotation: just more than one Earth day (24 hrs 37 min)</a:t>
            </a:r>
          </a:p>
        </p:txBody>
      </p:sp>
      <p:pic>
        <p:nvPicPr>
          <p:cNvPr id="182" name="2119.jpg" descr="21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3055" y="323151"/>
            <a:ext cx="2331920" cy="34978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e89d93e9f3bd02f1603ab26231a94d2d.jpg" descr="e89d93e9f3bd02f1603ab26231a94d2d.jpg"/>
          <p:cNvPicPr>
            <a:picLocks noChangeAspect="1"/>
          </p:cNvPicPr>
          <p:nvPr/>
        </p:nvPicPr>
        <p:blipFill>
          <a:blip r:embed="rId3"/>
          <a:srcRect l="23586" r="25993"/>
          <a:stretch>
            <a:fillRect/>
          </a:stretch>
        </p:blipFill>
        <p:spPr>
          <a:xfrm>
            <a:off x="47274" y="-33176"/>
            <a:ext cx="2185525" cy="2438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Viking_spacecraft.jpg" descr="Viking_spacecraft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3560" y="6152254"/>
            <a:ext cx="2642644" cy="20753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1" build="p" bldLvl="5" animBg="1" advAuto="0"/>
    </p:bldLst>
  </p:timing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1180</Words>
  <Application>Microsoft Macintosh PowerPoint</Application>
  <PresentationFormat>Custom</PresentationFormat>
  <Paragraphs>141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Gill Sans</vt:lpstr>
      <vt:lpstr>Helvetica Neue</vt:lpstr>
      <vt:lpstr>Helvetica Neue Light</vt:lpstr>
      <vt:lpstr>Helvetica Neue Medium</vt:lpstr>
      <vt:lpstr>Lucida Grande</vt:lpstr>
      <vt:lpstr>Black</vt:lpstr>
      <vt:lpstr>The Planets</vt:lpstr>
      <vt:lpstr>The Solar System</vt:lpstr>
      <vt:lpstr>What is a planet?</vt:lpstr>
      <vt:lpstr>Inner Planets</vt:lpstr>
      <vt:lpstr>Inner Planets</vt:lpstr>
      <vt:lpstr>Mercury</vt:lpstr>
      <vt:lpstr>Venus</vt:lpstr>
      <vt:lpstr>Earth</vt:lpstr>
      <vt:lpstr>Mars</vt:lpstr>
      <vt:lpstr>PowerPoint Presentation</vt:lpstr>
      <vt:lpstr>The Outer Planets</vt:lpstr>
      <vt:lpstr>Visiting the Gas Giants</vt:lpstr>
      <vt:lpstr>Visiting the Gas Giants</vt:lpstr>
      <vt:lpstr>3 Questions to Discuss</vt:lpstr>
      <vt:lpstr>TPS 1: Gas Giant Formation</vt:lpstr>
      <vt:lpstr>TPS 2: Can you fly through Jupiter? Why or why not?</vt:lpstr>
      <vt:lpstr>TPS 3: Why is Jupiter critical to life on Earth?</vt:lpstr>
      <vt:lpstr>Requirements for Life</vt:lpstr>
      <vt:lpstr>Atmosphere &amp; Temperature</vt:lpstr>
      <vt:lpstr>Requirements (Cont.)</vt:lpstr>
      <vt:lpstr>Is there life out there?</vt:lpstr>
      <vt:lpstr>At least 17 billion Earth-like planets across the Milky Way </vt:lpstr>
      <vt:lpstr>Alien Life</vt:lpstr>
      <vt:lpstr>We will never see them….</vt:lpstr>
      <vt:lpstr>Assignment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Planets</dc:title>
  <dc:creator>mkorbutt@gmail.com</dc:creator>
  <cp:lastModifiedBy>mkorbutt@gmail.com</cp:lastModifiedBy>
  <cp:revision>1</cp:revision>
  <dcterms:created xsi:type="dcterms:W3CDTF">2020-11-05T21:10:52Z</dcterms:created>
  <dcterms:modified xsi:type="dcterms:W3CDTF">2020-11-05T21:11:54Z</dcterms:modified>
</cp:coreProperties>
</file>